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0" r:id="rId4"/>
    <p:sldId id="274" r:id="rId5"/>
    <p:sldId id="267" r:id="rId6"/>
    <p:sldId id="270" r:id="rId7"/>
    <p:sldId id="275" r:id="rId8"/>
    <p:sldId id="265" r:id="rId9"/>
    <p:sldId id="263" r:id="rId10"/>
    <p:sldId id="261" r:id="rId11"/>
    <p:sldId id="276" r:id="rId12"/>
    <p:sldId id="277" r:id="rId13"/>
    <p:sldId id="280" r:id="rId14"/>
    <p:sldId id="279" r:id="rId15"/>
    <p:sldId id="281" r:id="rId16"/>
    <p:sldId id="285" r:id="rId17"/>
    <p:sldId id="282" r:id="rId18"/>
    <p:sldId id="283" r:id="rId19"/>
    <p:sldId id="284" r:id="rId20"/>
    <p:sldId id="286" r:id="rId21"/>
    <p:sldId id="269" r:id="rId22"/>
    <p:sldId id="271" r:id="rId23"/>
    <p:sldId id="264" r:id="rId24"/>
    <p:sldId id="272" r:id="rId25"/>
    <p:sldId id="262" r:id="rId26"/>
    <p:sldId id="287" r:id="rId27"/>
    <p:sldId id="288" r:id="rId28"/>
    <p:sldId id="266" r:id="rId29"/>
    <p:sldId id="268" r:id="rId30"/>
    <p:sldId id="259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5" autoAdjust="0"/>
    <p:restoredTop sz="92514" autoAdjust="0"/>
  </p:normalViewPr>
  <p:slideViewPr>
    <p:cSldViewPr snapToGrid="0" snapToObjects="1">
      <p:cViewPr varScale="1">
        <p:scale>
          <a:sx n="143" d="100"/>
          <a:sy n="143" d="100"/>
        </p:scale>
        <p:origin x="216" y="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6184-3A63-DA44-A449-598607E17C9D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F724C-66A5-5D46-A5A5-983EB96F2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48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Pixel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724C-66A5-5D46-A5A5-983EB96F2E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6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Pixel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724C-66A5-5D46-A5A5-983EB96F2E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3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Pixel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724C-66A5-5D46-A5A5-983EB96F2E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9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724C-66A5-5D46-A5A5-983EB96F2E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5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ABEBB-1D47-44E5-BC32-3963CE1603B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9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4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3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1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1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7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9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8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7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9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1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50AE7-9953-DF4A-B479-3FCCF49F5A6F}" type="datetimeFigureOut">
              <a:rPr lang="en-US" smtClean="0"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2BB9A-30E5-DC4D-BD09-C26E4B2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5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3d.com/get-unity/download/archive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.developer.nvidia.com/GPUGems/gpugems_ch19.html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://http.developer.nvidia.com/GPUGems3/gpugems3_ch24.html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6.jpe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2613359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elfshadow.com/2011/07/22/specular-showdown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0.gif"/><Relationship Id="rId7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4.jpg"/><Relationship Id="rId5" Type="http://schemas.openxmlformats.org/officeDocument/2006/relationships/image" Target="../media/image45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moset.co/posts/basic-theory-of-physically-based-rendering/" TargetMode="External"/><Relationship Id="rId4" Type="http://schemas.openxmlformats.org/officeDocument/2006/relationships/hyperlink" Target="http://aras-p.info/texts/files/201403-GDC_UnityPhysicallyBasedShading_notes.pdf" TargetMode="External"/><Relationship Id="rId5" Type="http://schemas.openxmlformats.org/officeDocument/2006/relationships/hyperlink" Target="http://renderwonk.com/publications/s2010-shading-course/" TargetMode="External"/><Relationship Id="rId6" Type="http://schemas.openxmlformats.org/officeDocument/2006/relationships/hyperlink" Target="https://seblagarde.wordpress.com/" TargetMode="External"/><Relationship Id="rId7" Type="http://schemas.openxmlformats.org/officeDocument/2006/relationships/hyperlink" Target="https://www.zhihu.com/question/39845372" TargetMode="External"/><Relationship Id="rId8" Type="http://schemas.openxmlformats.org/officeDocument/2006/relationships/hyperlink" Target="https://www.youtube.com/watch?v=V3wghbZ-Vh4&amp;t=477s" TargetMode="External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689185"/>
            <a:ext cx="6858000" cy="116239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Songti SC Regular"/>
                <a:cs typeface="Songti SC Regular"/>
              </a:rPr>
              <a:t>Unity PBR</a:t>
            </a:r>
            <a:r>
              <a:rPr lang="zh-CN" altLang="en-US" dirty="0">
                <a:latin typeface="Songti SC Regular"/>
                <a:cs typeface="Songti SC Regular"/>
              </a:rPr>
              <a:t>介绍及经验分享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889384"/>
            <a:ext cx="6858000" cy="1241822"/>
          </a:xfrm>
        </p:spPr>
        <p:txBody>
          <a:bodyPr/>
          <a:lstStyle/>
          <a:p>
            <a:r>
              <a:rPr lang="zh-CN" altLang="en-US" sz="2400" dirty="0" smtClean="0"/>
              <a:t>钱康来</a:t>
            </a:r>
            <a:endParaRPr lang="en-US" altLang="zh-CN" sz="2400" dirty="0" smtClean="0"/>
          </a:p>
          <a:p>
            <a:r>
              <a:rPr lang="zh-CN" altLang="en-US" sz="1800" dirty="0" smtClean="0"/>
              <a:t>北京魂世界信息技术有限公司</a:t>
            </a:r>
            <a:endParaRPr lang="en-US" altLang="zh-CN" sz="1800" dirty="0" smtClean="0"/>
          </a:p>
          <a:p>
            <a:r>
              <a:rPr lang="zh-CN" altLang="en-US" sz="1800" dirty="0" smtClean="0"/>
              <a:t>日期：</a:t>
            </a:r>
            <a:r>
              <a:rPr lang="en-US" altLang="zh-CN" sz="1800" dirty="0" smtClean="0"/>
              <a:t>201</a:t>
            </a:r>
            <a:r>
              <a:rPr lang="zh-CN" altLang="zh-CN" sz="1800" dirty="0" smtClean="0"/>
              <a:t>7</a:t>
            </a:r>
            <a:r>
              <a:rPr lang="en-US" altLang="zh-CN" sz="1800" dirty="0" smtClean="0"/>
              <a:t>.03.26</a:t>
            </a: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59" y="1"/>
            <a:ext cx="9178184" cy="13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hlinkClick r:id="rId3"/>
              </a:rPr>
              <a:t>https://</a:t>
            </a:r>
            <a:r>
              <a:rPr lang="en-US" altLang="zh-CN" sz="2800" dirty="0" smtClean="0">
                <a:hlinkClick r:id="rId3"/>
              </a:rPr>
              <a:t>unity3d.com/get-unity/download/archive</a:t>
            </a:r>
            <a:endParaRPr lang="en-US" altLang="zh-CN" sz="2800" dirty="0" smtClean="0"/>
          </a:p>
          <a:p>
            <a:r>
              <a:rPr lang="en-US" altLang="zh-CN" sz="2800" dirty="0" smtClean="0"/>
              <a:t>builtin_shaders-5.5.0f3</a:t>
            </a:r>
            <a:endParaRPr lang="zh-CN" altLang="en-US" sz="28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3" y="2478072"/>
            <a:ext cx="7644653" cy="20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1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Shader-Files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9265920" cy="3394472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/>
              <a:t>DefaultResourcesExtra</a:t>
            </a:r>
            <a:r>
              <a:rPr lang="en-US" altLang="zh-CN" sz="2400" dirty="0" smtClean="0"/>
              <a:t>/</a:t>
            </a:r>
            <a:r>
              <a:rPr lang="en-US" altLang="zh-CN" sz="2400" dirty="0" err="1" smtClean="0"/>
              <a:t>Standard.shader</a:t>
            </a:r>
            <a:endParaRPr lang="en-US" altLang="zh-CN" sz="2400" dirty="0" smtClean="0"/>
          </a:p>
          <a:p>
            <a:r>
              <a:rPr lang="en-US" altLang="zh-CN" sz="2400" dirty="0" err="1" smtClean="0"/>
              <a:t>CGIncludes</a:t>
            </a:r>
            <a:r>
              <a:rPr lang="en-US" altLang="zh-CN" sz="2400" dirty="0" smtClean="0"/>
              <a:t>/</a:t>
            </a:r>
            <a:r>
              <a:rPr lang="en-US" altLang="zh-CN" sz="2400" dirty="0" err="1" smtClean="0"/>
              <a:t>UnityStandardCore</a:t>
            </a:r>
            <a:r>
              <a:rPr lang="en-US" altLang="zh-CN" sz="2400" dirty="0" smtClean="0"/>
              <a:t>*.</a:t>
            </a:r>
            <a:r>
              <a:rPr lang="en-US" altLang="zh-CN" sz="2400" dirty="0" err="1" smtClean="0"/>
              <a:t>cginc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Forward</a:t>
            </a:r>
            <a:r>
              <a:rPr lang="zh-CN" altLang="en-US" sz="2400" dirty="0" smtClean="0"/>
              <a:t>管线</a:t>
            </a:r>
            <a:r>
              <a:rPr lang="en-US" altLang="zh-CN" sz="2400" dirty="0" smtClean="0"/>
              <a:t>Standard Simple</a:t>
            </a:r>
            <a:r>
              <a:rPr lang="zh-CN" altLang="en-US" sz="2400" dirty="0" smtClean="0"/>
              <a:t>为例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禁用</a:t>
            </a:r>
            <a:r>
              <a:rPr lang="en-US" altLang="zh-CN" sz="2000" dirty="0" smtClean="0"/>
              <a:t>_PARALLAXMAP/DIRLIGHTMAP_COMBINED/DIRLIGHTMAP_SEPARATE</a:t>
            </a:r>
          </a:p>
          <a:p>
            <a:endParaRPr lang="zh-CN" altLang="en-US" sz="24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02155"/>
          </a:xfrm>
        </p:spPr>
        <p:txBody>
          <a:bodyPr>
            <a:noAutofit/>
          </a:bodyPr>
          <a:lstStyle/>
          <a:p>
            <a:r>
              <a:rPr lang="en-US" altLang="zh-CN" sz="2400" dirty="0" err="1" smtClean="0"/>
              <a:t>shader_feature</a:t>
            </a:r>
            <a:r>
              <a:rPr lang="zh-CN" altLang="en-US" sz="2400" dirty="0" smtClean="0"/>
              <a:t>切换功能</a:t>
            </a:r>
            <a:endParaRPr lang="en-US" altLang="zh-CN" sz="2400" dirty="0" smtClean="0"/>
          </a:p>
          <a:p>
            <a:r>
              <a:rPr lang="en-US" altLang="zh-CN" sz="2400" b="1" dirty="0" err="1"/>
              <a:t>ForwardBase</a:t>
            </a:r>
            <a:r>
              <a:rPr lang="en-US" altLang="zh-CN" sz="2400" b="1" dirty="0"/>
              <a:t> Pass</a:t>
            </a:r>
          </a:p>
          <a:p>
            <a:pPr lvl="1"/>
            <a:r>
              <a:rPr lang="zh-CN" altLang="en-US" sz="2000" dirty="0"/>
              <a:t>平行光</a:t>
            </a:r>
            <a:r>
              <a:rPr lang="en-US" altLang="zh-CN" sz="2000" dirty="0"/>
              <a:t>/</a:t>
            </a:r>
            <a:r>
              <a:rPr lang="zh-CN" altLang="en-US" sz="2000" dirty="0"/>
              <a:t>自发光</a:t>
            </a:r>
            <a:r>
              <a:rPr lang="en-US" altLang="zh-CN" sz="2000" dirty="0"/>
              <a:t>/</a:t>
            </a:r>
            <a:r>
              <a:rPr lang="en-US" altLang="zh-CN" sz="2000" dirty="0" err="1"/>
              <a:t>lightmap</a:t>
            </a:r>
            <a:r>
              <a:rPr lang="en-US" altLang="zh-CN" sz="2000" dirty="0"/>
              <a:t>/…</a:t>
            </a:r>
          </a:p>
          <a:p>
            <a:r>
              <a:rPr lang="en-US" altLang="zh-CN" sz="2400" dirty="0" err="1"/>
              <a:t>ForwardAdd</a:t>
            </a:r>
            <a:r>
              <a:rPr lang="en-US" altLang="zh-CN" sz="2400" dirty="0"/>
              <a:t> Pass</a:t>
            </a:r>
          </a:p>
          <a:p>
            <a:pPr lvl="1"/>
            <a:r>
              <a:rPr lang="zh-CN" altLang="en-US" sz="2000" dirty="0"/>
              <a:t>额外光源 一次一个</a:t>
            </a:r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853" y="0"/>
            <a:ext cx="4309324" cy="32608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26" y="3255824"/>
            <a:ext cx="7153426" cy="17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02155"/>
          </a:xfrm>
        </p:spPr>
        <p:txBody>
          <a:bodyPr>
            <a:noAutofit/>
          </a:bodyPr>
          <a:lstStyle/>
          <a:p>
            <a:r>
              <a:rPr lang="en-US" altLang="zh-CN" sz="2400" dirty="0" err="1" smtClean="0"/>
              <a:t>StandardShaderGUI.cs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根据</a:t>
            </a:r>
            <a:r>
              <a:rPr lang="en-US" altLang="zh-CN" sz="2400" dirty="0" smtClean="0"/>
              <a:t>UI</a:t>
            </a:r>
            <a:r>
              <a:rPr lang="zh-CN" altLang="en-US" sz="2400" dirty="0" smtClean="0"/>
              <a:t>切换参数</a:t>
            </a:r>
            <a:endParaRPr lang="zh-CN" altLang="en-US" sz="24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69" y="2110682"/>
            <a:ext cx="5118950" cy="2711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470" y="631054"/>
            <a:ext cx="2550152" cy="37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2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Shader-</a:t>
            </a:r>
            <a:r>
              <a:rPr lang="en-US" altLang="zh-CN" dirty="0" err="1" smtClean="0"/>
              <a:t>Vert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01302"/>
          </a:xfrm>
        </p:spPr>
        <p:txBody>
          <a:bodyPr>
            <a:noAutofit/>
          </a:bodyPr>
          <a:lstStyle/>
          <a:p>
            <a:r>
              <a:rPr lang="en-US" altLang="zh-CN" sz="2000" dirty="0" smtClean="0"/>
              <a:t>77-79 </a:t>
            </a:r>
            <a:r>
              <a:rPr lang="zh-CN" altLang="en-US" sz="2000" dirty="0" smtClean="0"/>
              <a:t>初始化</a:t>
            </a:r>
            <a:endParaRPr lang="en-US" altLang="zh-CN" sz="2000" dirty="0" smtClean="0"/>
          </a:p>
          <a:p>
            <a:r>
              <a:rPr lang="en-US" altLang="zh-CN" sz="2000" dirty="0" smtClean="0"/>
              <a:t>81-85 </a:t>
            </a:r>
            <a:r>
              <a:rPr lang="zh-CN" altLang="en-US" sz="2000" dirty="0" smtClean="0"/>
              <a:t>世界空间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裁剪空间坐标</a:t>
            </a:r>
            <a:endParaRPr lang="en-US" altLang="zh-CN" sz="2000" dirty="0" smtClean="0"/>
          </a:p>
          <a:p>
            <a:r>
              <a:rPr lang="en-US" altLang="zh-CN" sz="2000" dirty="0" smtClean="0"/>
              <a:t>88-92 </a:t>
            </a:r>
            <a:r>
              <a:rPr lang="zh-CN" altLang="en-US" sz="2000" dirty="0" smtClean="0"/>
              <a:t>世界空间法线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视线</a:t>
            </a:r>
            <a:endParaRPr lang="en-US" altLang="zh-CN" sz="2000" dirty="0" smtClean="0"/>
          </a:p>
          <a:p>
            <a:r>
              <a:rPr lang="en-US" altLang="zh-CN" sz="2000" dirty="0" smtClean="0"/>
              <a:t>94-100 </a:t>
            </a:r>
            <a:r>
              <a:rPr lang="zh-CN" altLang="en-US" sz="2000" dirty="0" smtClean="0"/>
              <a:t>切空间</a:t>
            </a:r>
            <a:endParaRPr lang="en-US" altLang="zh-CN" sz="2000" dirty="0" smtClean="0"/>
          </a:p>
          <a:p>
            <a:r>
              <a:rPr lang="en-US" altLang="zh-CN" sz="2000" dirty="0" smtClean="0"/>
              <a:t>109-112 PBR</a:t>
            </a:r>
            <a:r>
              <a:rPr lang="zh-CN" altLang="en-US" sz="2000" dirty="0" smtClean="0"/>
              <a:t>预计算项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err="1" smtClean="0"/>
              <a:t>Vert</a:t>
            </a:r>
            <a:r>
              <a:rPr lang="zh-CN" altLang="en-US" sz="2000" dirty="0" smtClean="0"/>
              <a:t>输出值将插值后传入</a:t>
            </a:r>
            <a:r>
              <a:rPr lang="en-US" altLang="zh-CN" sz="2000" dirty="0" smtClean="0"/>
              <a:t>Frag</a:t>
            </a:r>
          </a:p>
          <a:p>
            <a:pPr lvl="1"/>
            <a:r>
              <a:rPr lang="zh-CN" altLang="en-US" sz="1800" dirty="0" smtClean="0"/>
              <a:t>常见</a:t>
            </a:r>
            <a:r>
              <a:rPr lang="en-US" altLang="zh-CN" sz="1800" dirty="0" smtClean="0"/>
              <a:t>Shader</a:t>
            </a:r>
            <a:r>
              <a:rPr lang="zh-CN" altLang="en-US" sz="1800" dirty="0" smtClean="0"/>
              <a:t>优化技巧</a:t>
            </a:r>
            <a:endParaRPr lang="zh-CN" altLang="en-US" sz="18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882512"/>
            <a:ext cx="4009582" cy="40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Shader-Frag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475" y="992340"/>
            <a:ext cx="8229600" cy="3943349"/>
          </a:xfrm>
        </p:spPr>
        <p:txBody>
          <a:bodyPr>
            <a:noAutofit/>
          </a:bodyPr>
          <a:lstStyle/>
          <a:p>
            <a:r>
              <a:rPr lang="en-US" altLang="zh-CN" sz="2000" dirty="0" err="1" smtClean="0"/>
              <a:t>MainLightSimple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获取主光源颜色</a:t>
            </a:r>
            <a:r>
              <a:rPr lang="en-US" altLang="zh-CN" sz="1800" dirty="0" smtClean="0"/>
              <a:t>/</a:t>
            </a:r>
            <a:r>
              <a:rPr lang="zh-CN" altLang="en-US" sz="1800" dirty="0" smtClean="0"/>
              <a:t>方向</a:t>
            </a:r>
            <a:endParaRPr lang="en-US" altLang="zh-CN" sz="1800" dirty="0" smtClean="0"/>
          </a:p>
          <a:p>
            <a:r>
              <a:rPr lang="en-US" altLang="zh-CN" sz="2000" dirty="0" err="1" smtClean="0"/>
              <a:t>ndotl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法向量和光源方向点积</a:t>
            </a:r>
            <a:endParaRPr lang="en-US" altLang="zh-CN" sz="1800" dirty="0" smtClean="0"/>
          </a:p>
          <a:p>
            <a:r>
              <a:rPr lang="en-US" altLang="zh-CN" sz="2000" dirty="0" smtClean="0"/>
              <a:t>SHADOW_ATTENUATION</a:t>
            </a:r>
          </a:p>
          <a:p>
            <a:pPr lvl="1"/>
            <a:r>
              <a:rPr lang="zh-CN" altLang="en-US" sz="1800" dirty="0" smtClean="0"/>
              <a:t>接受阴影</a:t>
            </a:r>
            <a:endParaRPr lang="en-US" altLang="zh-CN" sz="1800" dirty="0" smtClean="0"/>
          </a:p>
          <a:p>
            <a:r>
              <a:rPr lang="en-US" altLang="zh-CN" sz="2000" dirty="0" smtClean="0"/>
              <a:t>Occlusion</a:t>
            </a:r>
          </a:p>
          <a:p>
            <a:pPr lvl="1"/>
            <a:r>
              <a:rPr lang="en-US" altLang="zh-CN" sz="1800" dirty="0" smtClean="0"/>
              <a:t>OCC</a:t>
            </a:r>
            <a:r>
              <a:rPr lang="zh-CN" altLang="en-US" sz="1800" dirty="0" smtClean="0"/>
              <a:t>贴图</a:t>
            </a:r>
            <a:endParaRPr lang="en-US" altLang="zh-CN" sz="1800" dirty="0" smtClean="0"/>
          </a:p>
          <a:p>
            <a:r>
              <a:rPr lang="en-US" altLang="zh-CN" sz="2000" dirty="0" err="1" smtClean="0"/>
              <a:t>FragmentGI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全局光照</a:t>
            </a:r>
            <a:endParaRPr lang="en-US" altLang="zh-CN" sz="1800" dirty="0" smtClean="0"/>
          </a:p>
          <a:p>
            <a:r>
              <a:rPr lang="en-US" altLang="zh-CN" sz="2000" dirty="0" smtClean="0"/>
              <a:t>UNITY_APPLY_FOG</a:t>
            </a:r>
          </a:p>
          <a:p>
            <a:pPr lvl="1"/>
            <a:r>
              <a:rPr lang="zh-CN" altLang="en-US" sz="1800" dirty="0" smtClean="0"/>
              <a:t>硬件雾</a:t>
            </a:r>
            <a:endParaRPr lang="en-US" altLang="zh-CN" sz="1800" dirty="0" smtClean="0"/>
          </a:p>
          <a:p>
            <a:pPr lvl="1"/>
            <a:endParaRPr lang="zh-CN" altLang="en-US" sz="12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113" y="1082467"/>
            <a:ext cx="5499518" cy="377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3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dirty="0" smtClean="0"/>
              <a:t>Standard Shader-UNITY_SETUP_BRDF_INPUT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49"/>
          </a:xfrm>
        </p:spPr>
        <p:txBody>
          <a:bodyPr>
            <a:noAutofit/>
          </a:bodyPr>
          <a:lstStyle/>
          <a:p>
            <a:r>
              <a:rPr lang="en-US" altLang="zh-CN" sz="2000" dirty="0" smtClean="0"/>
              <a:t>Metallic</a:t>
            </a:r>
            <a:r>
              <a:rPr lang="zh-CN" altLang="en-US" sz="2000" dirty="0" smtClean="0"/>
              <a:t>工作流</a:t>
            </a:r>
            <a:endParaRPr lang="en-US" altLang="zh-CN" sz="1200" dirty="0"/>
          </a:p>
          <a:p>
            <a:pPr lvl="1"/>
            <a:r>
              <a:rPr lang="zh-CN" altLang="en-US" sz="1800" dirty="0" smtClean="0"/>
              <a:t>输入：金属度</a:t>
            </a:r>
            <a:r>
              <a:rPr lang="en-US" altLang="zh-CN" sz="1800" dirty="0" smtClean="0"/>
              <a:t>+</a:t>
            </a:r>
            <a:r>
              <a:rPr lang="zh-CN" altLang="en-US" sz="1800" dirty="0" smtClean="0"/>
              <a:t>光滑度</a:t>
            </a:r>
            <a:endParaRPr lang="en-US" altLang="zh-CN" sz="1800" dirty="0" smtClean="0"/>
          </a:p>
          <a:p>
            <a:pPr lvl="1"/>
            <a:r>
              <a:rPr lang="en-US" altLang="zh-CN" sz="1700" dirty="0" err="1" smtClean="0"/>
              <a:t>specColor</a:t>
            </a:r>
            <a:r>
              <a:rPr lang="en-US" altLang="zh-CN" sz="1700" dirty="0" smtClean="0"/>
              <a:t>=lerp(</a:t>
            </a:r>
            <a:r>
              <a:rPr lang="en-US" altLang="zh-CN" sz="1700" dirty="0" err="1" smtClean="0"/>
              <a:t>DielectricSpec</a:t>
            </a:r>
            <a:r>
              <a:rPr lang="en-US" altLang="zh-CN" sz="1700" dirty="0" smtClean="0"/>
              <a:t>, </a:t>
            </a:r>
            <a:r>
              <a:rPr lang="en-US" altLang="zh-CN" sz="1700" dirty="0"/>
              <a:t>albedo, </a:t>
            </a:r>
            <a:r>
              <a:rPr lang="en-US" altLang="zh-CN" sz="1700" dirty="0" smtClean="0"/>
              <a:t>metallic)</a:t>
            </a:r>
          </a:p>
          <a:p>
            <a:pPr lvl="1"/>
            <a:r>
              <a:rPr lang="en-US" altLang="zh-CN" sz="1700" dirty="0" err="1" smtClean="0"/>
              <a:t>diffColor</a:t>
            </a:r>
            <a:r>
              <a:rPr lang="en-US" altLang="zh-CN" sz="1700" dirty="0" smtClean="0"/>
              <a:t>=albedo*lerp(1-DielectricSpec, 0, </a:t>
            </a:r>
            <a:r>
              <a:rPr lang="en-US" altLang="zh-CN" sz="1700" dirty="0"/>
              <a:t>metallic</a:t>
            </a:r>
            <a:r>
              <a:rPr lang="en-US" altLang="zh-CN" sz="1700" dirty="0" smtClean="0"/>
              <a:t>))</a:t>
            </a:r>
          </a:p>
          <a:p>
            <a:r>
              <a:rPr lang="en-US" altLang="zh-CN" sz="2000" dirty="0" smtClean="0"/>
              <a:t>Specular</a:t>
            </a:r>
            <a:r>
              <a:rPr lang="zh-CN" altLang="en-US" sz="2000" dirty="0" smtClean="0"/>
              <a:t>工作流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输入：高光颜色</a:t>
            </a:r>
            <a:r>
              <a:rPr lang="en-US" altLang="zh-CN" sz="1800" dirty="0" smtClean="0"/>
              <a:t>+</a:t>
            </a:r>
            <a:r>
              <a:rPr lang="zh-CN" altLang="en-US" sz="1800" dirty="0" smtClean="0"/>
              <a:t>光滑度</a:t>
            </a:r>
            <a:endParaRPr lang="en-US" altLang="zh-CN" sz="1800" dirty="0" smtClean="0"/>
          </a:p>
          <a:p>
            <a:pPr lvl="1"/>
            <a:r>
              <a:rPr lang="en-US" altLang="zh-CN" sz="1700" dirty="0" err="1" smtClean="0"/>
              <a:t>diffColor</a:t>
            </a:r>
            <a:r>
              <a:rPr lang="en-US" altLang="zh-CN" sz="1700" dirty="0" smtClean="0"/>
              <a:t>=albedo*(1-SpecularStrength(</a:t>
            </a:r>
            <a:r>
              <a:rPr lang="en-US" altLang="zh-CN" sz="1700" dirty="0" err="1" smtClean="0"/>
              <a:t>specColor</a:t>
            </a:r>
            <a:r>
              <a:rPr lang="en-US" altLang="zh-CN" sz="1700" dirty="0" smtClean="0"/>
              <a:t>))</a:t>
            </a:r>
          </a:p>
          <a:p>
            <a:pPr marL="457200" lvl="1" indent="0">
              <a:buNone/>
            </a:pPr>
            <a:endParaRPr lang="en-US" altLang="zh-CN" sz="1600" dirty="0" smtClean="0"/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能量守恒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1800" dirty="0" smtClean="0"/>
              <a:t>金属</a:t>
            </a:r>
            <a:r>
              <a:rPr lang="en-US" altLang="zh-CN" sz="1800" dirty="0" err="1" smtClean="0"/>
              <a:t>specColor</a:t>
            </a:r>
            <a:r>
              <a:rPr lang="zh-CN" altLang="en-US" sz="1800" dirty="0" smtClean="0"/>
              <a:t>大，</a:t>
            </a:r>
            <a:r>
              <a:rPr lang="en-US" altLang="zh-CN" sz="1800" dirty="0" err="1" smtClean="0"/>
              <a:t>diffColor</a:t>
            </a:r>
            <a:r>
              <a:rPr lang="zh-CN" altLang="en-US" sz="1800" dirty="0" smtClean="0"/>
              <a:t>小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非金属反之</a:t>
            </a:r>
            <a:endParaRPr lang="en-US" altLang="zh-CN" sz="1800" dirty="0" smtClean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357852" y="2527499"/>
            <a:ext cx="3787288" cy="1887224"/>
            <a:chOff x="2086768" y="995020"/>
            <a:chExt cx="7456931" cy="37158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7955" y="995020"/>
              <a:ext cx="6066667" cy="200952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6768" y="3072753"/>
              <a:ext cx="3733333" cy="163809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7"/>
            <a:srcRect t="13632"/>
            <a:stretch/>
          </p:blipFill>
          <p:spPr>
            <a:xfrm>
              <a:off x="5810366" y="3067976"/>
              <a:ext cx="3733333" cy="1579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9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Shader-</a:t>
            </a:r>
            <a:r>
              <a:rPr lang="en-US" altLang="zh-CN" dirty="0" err="1" smtClean="0"/>
              <a:t>FragmentGI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49"/>
          </a:xfrm>
        </p:spPr>
        <p:txBody>
          <a:bodyPr>
            <a:noAutofit/>
          </a:bodyPr>
          <a:lstStyle/>
          <a:p>
            <a:r>
              <a:rPr lang="en-US" altLang="zh-CN" sz="2000" dirty="0" smtClean="0"/>
              <a:t>250-261 </a:t>
            </a:r>
            <a:r>
              <a:rPr lang="zh-CN" altLang="en-US" sz="2000" dirty="0" smtClean="0"/>
              <a:t>设置变量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光照</a:t>
            </a:r>
            <a:r>
              <a:rPr lang="zh-CN" altLang="en-US" sz="1800" dirty="0" smtClean="0"/>
              <a:t>贴图</a:t>
            </a:r>
            <a:r>
              <a:rPr lang="zh-CN" altLang="en-US" sz="1800" dirty="0" smtClean="0">
                <a:solidFill>
                  <a:srgbClr val="FF0000"/>
                </a:solidFill>
              </a:rPr>
              <a:t>或</a:t>
            </a:r>
            <a:r>
              <a:rPr lang="zh-CN" altLang="en-US" sz="1800" dirty="0" smtClean="0"/>
              <a:t>环境光</a:t>
            </a:r>
            <a:endParaRPr lang="en-US" altLang="zh-CN" sz="1800" dirty="0" smtClean="0"/>
          </a:p>
          <a:p>
            <a:r>
              <a:rPr lang="en-US" altLang="zh-CN" sz="2000" dirty="0" smtClean="0"/>
              <a:t>263-274</a:t>
            </a:r>
          </a:p>
          <a:p>
            <a:pPr lvl="1"/>
            <a:r>
              <a:rPr lang="en-US" altLang="zh-CN" sz="1800" dirty="0" smtClean="0"/>
              <a:t>Reflection Probe</a:t>
            </a:r>
          </a:p>
          <a:p>
            <a:pPr lvl="1"/>
            <a:r>
              <a:rPr lang="en-US" altLang="zh-CN" sz="1700" dirty="0" smtClean="0">
                <a:hlinkClick r:id="rId3"/>
              </a:rPr>
              <a:t>GPU Gems 3 Chap.19 IBL</a:t>
            </a:r>
            <a:endParaRPr lang="en-US" altLang="zh-CN" sz="1700" dirty="0" smtClean="0"/>
          </a:p>
          <a:p>
            <a:pPr lvl="1"/>
            <a:r>
              <a:rPr lang="en-US" altLang="zh-CN" sz="1800" dirty="0" smtClean="0"/>
              <a:t>Sphere </a:t>
            </a:r>
            <a:r>
              <a:rPr lang="zh-CN" altLang="en-US" sz="1800" dirty="0" smtClean="0"/>
              <a:t>无穷远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Box </a:t>
            </a:r>
            <a:r>
              <a:rPr lang="zh-CN" altLang="en-US" sz="1800" dirty="0" smtClean="0"/>
              <a:t>本地校正</a:t>
            </a:r>
            <a:endParaRPr lang="en-US" altLang="zh-CN" sz="1800" dirty="0" smtClean="0"/>
          </a:p>
          <a:p>
            <a:r>
              <a:rPr lang="en-US" altLang="zh-CN" sz="2000" dirty="0" err="1" smtClean="0"/>
              <a:t>UnityGlobalIllumination</a:t>
            </a:r>
            <a:endParaRPr lang="en-US" altLang="zh-CN" sz="2000" dirty="0" smtClean="0"/>
          </a:p>
          <a:p>
            <a:pPr lvl="1"/>
            <a:r>
              <a:rPr lang="en-US" altLang="zh-CN" sz="1800" dirty="0" smtClean="0"/>
              <a:t>GI</a:t>
            </a:r>
            <a:r>
              <a:rPr lang="zh-CN" altLang="en-US" sz="1800" dirty="0" smtClean="0"/>
              <a:t>核心函数</a:t>
            </a:r>
            <a:endParaRPr lang="en-US" altLang="zh-CN" sz="1800" dirty="0"/>
          </a:p>
          <a:p>
            <a:endParaRPr lang="zh-CN" altLang="en-US" sz="20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239" y="851045"/>
            <a:ext cx="5654684" cy="396972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003855" y="1"/>
            <a:ext cx="4503659" cy="5143500"/>
            <a:chOff x="4003855" y="1"/>
            <a:chExt cx="4503659" cy="51435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3855" y="1"/>
              <a:ext cx="2419373" cy="5143500"/>
            </a:xfrm>
            <a:prstGeom prst="rect">
              <a:avLst/>
            </a:prstGeom>
          </p:spPr>
        </p:pic>
        <p:pic>
          <p:nvPicPr>
            <p:cNvPr id="1026" name="Picture 2" descr="fig19-01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514" y="473869"/>
              <a:ext cx="1905000" cy="15906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ig19-02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514" y="2642347"/>
              <a:ext cx="1898803" cy="157221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95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Shader-</a:t>
            </a:r>
            <a:r>
              <a:rPr lang="en-US" altLang="zh-CN" dirty="0" err="1" smtClean="0"/>
              <a:t>UnityGlobalGI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49"/>
          </a:xfrm>
        </p:spPr>
        <p:txBody>
          <a:bodyPr>
            <a:noAutofit/>
          </a:bodyPr>
          <a:lstStyle/>
          <a:p>
            <a:r>
              <a:rPr lang="en-US" altLang="zh-CN" sz="2400" dirty="0" err="1" smtClean="0"/>
              <a:t>UnityGI_Base</a:t>
            </a:r>
            <a:endParaRPr lang="en-US" altLang="zh-CN" sz="2400" dirty="0" smtClean="0"/>
          </a:p>
          <a:p>
            <a:pPr lvl="1"/>
            <a:r>
              <a:rPr lang="en-US" altLang="zh-CN" sz="2000" dirty="0" err="1" smtClean="0"/>
              <a:t>ShadeSHPerPixel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即</a:t>
            </a:r>
            <a:r>
              <a:rPr lang="en-US" altLang="zh-CN" sz="2000" dirty="0" smtClean="0"/>
              <a:t>Light Probe</a:t>
            </a:r>
          </a:p>
          <a:p>
            <a:pPr lvl="1"/>
            <a:r>
              <a:rPr lang="en-US" altLang="zh-CN" sz="2000" dirty="0" err="1" smtClean="0"/>
              <a:t>Lightmap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读取光照贴图颜色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额外处理</a:t>
            </a:r>
            <a:r>
              <a:rPr lang="en-US" altLang="zh-CN" sz="2000" dirty="0" smtClean="0"/>
              <a:t>Directional</a:t>
            </a:r>
          </a:p>
          <a:p>
            <a:pPr lvl="2"/>
            <a:r>
              <a:rPr lang="zh-CN" altLang="en-US" sz="2000" dirty="0" smtClean="0"/>
              <a:t>实时光照贴图</a:t>
            </a:r>
            <a:endParaRPr lang="en-US" altLang="zh-CN" sz="2000" dirty="0" smtClean="0"/>
          </a:p>
          <a:p>
            <a:r>
              <a:rPr lang="en-US" altLang="zh-CN" sz="2400" dirty="0" err="1" smtClean="0"/>
              <a:t>UnityGI_IndirectSpecular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Box</a:t>
            </a:r>
            <a:r>
              <a:rPr lang="zh-CN" altLang="en-US" sz="2000" dirty="0" smtClean="0"/>
              <a:t>需要矫正反射方向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根据粗糙度取</a:t>
            </a:r>
            <a:r>
              <a:rPr lang="en-US" altLang="zh-CN" sz="2000" dirty="0" err="1" smtClean="0"/>
              <a:t>mipmap</a:t>
            </a:r>
            <a:endParaRPr lang="en-US" altLang="zh-CN" sz="2000" dirty="0" smtClean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089" y="397479"/>
            <a:ext cx="3157986" cy="45032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887" y="634604"/>
            <a:ext cx="1914508" cy="659333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391386" y="4327281"/>
            <a:ext cx="2363236" cy="660699"/>
            <a:chOff x="3405333" y="1562226"/>
            <a:chExt cx="7221879" cy="201904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5333" y="1595559"/>
              <a:ext cx="2333333" cy="195238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3191" y="1562226"/>
              <a:ext cx="2447619" cy="201904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22450" y="1562226"/>
              <a:ext cx="2504762" cy="20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46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Shader-BRDF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49"/>
          </a:xfrm>
        </p:spPr>
        <p:txBody>
          <a:bodyPr>
            <a:noAutofit/>
          </a:bodyPr>
          <a:lstStyle/>
          <a:p>
            <a:r>
              <a:rPr lang="en-US" altLang="zh-CN" sz="2400" dirty="0" smtClean="0"/>
              <a:t>BRDF3_Indirect</a:t>
            </a:r>
          </a:p>
          <a:p>
            <a:pPr lvl="1"/>
            <a:r>
              <a:rPr lang="zh-CN" altLang="en-US" sz="1800" dirty="0"/>
              <a:t>间接</a:t>
            </a:r>
            <a:r>
              <a:rPr lang="zh-CN" altLang="en-US" sz="1800" dirty="0" smtClean="0"/>
              <a:t>光的</a:t>
            </a:r>
            <a:r>
              <a:rPr lang="en-US" altLang="zh-CN" sz="1800" dirty="0" smtClean="0"/>
              <a:t>diff/spec</a:t>
            </a:r>
            <a:r>
              <a:rPr lang="zh-CN" altLang="en-US" sz="1800" dirty="0" smtClean="0"/>
              <a:t>处理</a:t>
            </a:r>
            <a:endParaRPr lang="en-US" altLang="zh-CN" sz="1800" dirty="0" smtClean="0"/>
          </a:p>
          <a:p>
            <a:r>
              <a:rPr lang="en-US" altLang="zh-CN" sz="2000" dirty="0" smtClean="0"/>
              <a:t>BRDF3DirectSimple</a:t>
            </a:r>
          </a:p>
          <a:p>
            <a:pPr lvl="1"/>
            <a:r>
              <a:rPr lang="zh-CN" altLang="en-US" sz="1800" dirty="0" smtClean="0"/>
              <a:t>分为三档，套用不同</a:t>
            </a:r>
            <a:r>
              <a:rPr lang="en-US" altLang="zh-CN" sz="1800" dirty="0" smtClean="0"/>
              <a:t>BRDF</a:t>
            </a:r>
            <a:r>
              <a:rPr lang="zh-CN" altLang="en-US" sz="1800" dirty="0" smtClean="0"/>
              <a:t>近似，处理直接光照</a:t>
            </a:r>
            <a:endParaRPr lang="en-US" altLang="zh-CN" sz="1800" dirty="0" smtClean="0"/>
          </a:p>
          <a:p>
            <a:r>
              <a:rPr lang="en-US" altLang="zh-CN" sz="2000" dirty="0"/>
              <a:t>UNITY_BRDF_GI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处理间接光</a:t>
            </a:r>
            <a:r>
              <a:rPr lang="en-US" altLang="zh-CN" sz="1800" dirty="0" smtClean="0"/>
              <a:t>directional </a:t>
            </a:r>
            <a:r>
              <a:rPr lang="en-US" altLang="zh-CN" sz="1800" dirty="0" err="1" smtClean="0"/>
              <a:t>lightmaps</a:t>
            </a:r>
            <a:endParaRPr lang="en-US" altLang="zh-CN" sz="1800" dirty="0"/>
          </a:p>
          <a:p>
            <a:r>
              <a:rPr lang="en-US" altLang="zh-CN" sz="2000" dirty="0" smtClean="0"/>
              <a:t>Emission</a:t>
            </a:r>
          </a:p>
          <a:p>
            <a:pPr lvl="1"/>
            <a:r>
              <a:rPr lang="zh-CN" altLang="en-US" sz="1800" dirty="0" smtClean="0"/>
              <a:t>自发光贴图</a:t>
            </a:r>
            <a:endParaRPr lang="en-US" altLang="zh-CN" sz="1800" dirty="0" smtClean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96" y="4177687"/>
            <a:ext cx="6028571" cy="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427" y="1202873"/>
            <a:ext cx="5419048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PBR</a:t>
            </a:r>
            <a:r>
              <a:rPr lang="zh-CN" altLang="en-US" sz="2800" dirty="0"/>
              <a:t>使用背景知识</a:t>
            </a:r>
            <a:r>
              <a:rPr lang="zh-CN" altLang="en-US" sz="2800" dirty="0" smtClean="0"/>
              <a:t>介绍</a:t>
            </a:r>
            <a:endParaRPr lang="en-US" altLang="zh-CN" sz="2800" dirty="0" smtClean="0"/>
          </a:p>
          <a:p>
            <a:endParaRPr lang="zh-CN" altLang="en-US" sz="2800" dirty="0"/>
          </a:p>
          <a:p>
            <a:r>
              <a:rPr lang="en-US" altLang="zh-CN" sz="2800" dirty="0"/>
              <a:t>Standard Shader</a:t>
            </a:r>
            <a:r>
              <a:rPr lang="zh-CN" altLang="en-US" sz="2800" dirty="0"/>
              <a:t>代码</a:t>
            </a:r>
            <a:r>
              <a:rPr lang="zh-CN" altLang="en-US" sz="2800" dirty="0" smtClean="0"/>
              <a:t>分析</a:t>
            </a:r>
            <a:endParaRPr lang="en-US" altLang="zh-CN" sz="2800" dirty="0" smtClean="0"/>
          </a:p>
          <a:p>
            <a:endParaRPr lang="zh-CN" altLang="en-US" sz="2800" dirty="0"/>
          </a:p>
          <a:p>
            <a:r>
              <a:rPr lang="zh-CN" altLang="en-US" sz="2800" dirty="0"/>
              <a:t>使用经验</a:t>
            </a:r>
            <a:r>
              <a:rPr lang="zh-CN" altLang="en-US" sz="2800" dirty="0" smtClean="0"/>
              <a:t>及优化</a:t>
            </a:r>
            <a:r>
              <a:rPr lang="zh-CN" altLang="en-US" sz="2800" dirty="0"/>
              <a:t>分享</a:t>
            </a:r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5" y="1200150"/>
            <a:ext cx="8072789" cy="3394075"/>
          </a:xfrm>
        </p:spPr>
      </p:pic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Standard Shader</a:t>
            </a:r>
            <a:endParaRPr lang="zh-CN" altLang="en-US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764" y="0"/>
            <a:ext cx="10253527" cy="5384800"/>
          </a:xfrm>
          <a:prstGeom prst="rect">
            <a:avLst/>
          </a:prstGeom>
        </p:spPr>
      </p:pic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Optimization-DCC &amp; Unity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800" dirty="0" smtClean="0"/>
          </a:p>
          <a:p>
            <a:endParaRPr lang="zh-CN" altLang="en-US" sz="28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Optimization-HDR Reflection Probe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高光去哪儿了？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HDR Probe vs. </a:t>
            </a:r>
            <a:r>
              <a:rPr lang="en-US" altLang="zh-CN" sz="2400" smtClean="0"/>
              <a:t>LDR </a:t>
            </a:r>
            <a:r>
              <a:rPr lang="en-US" altLang="zh-CN" sz="2400" dirty="0" smtClean="0"/>
              <a:t>Probe</a:t>
            </a:r>
          </a:p>
          <a:p>
            <a:endParaRPr lang="zh-CN" altLang="en-US" sz="28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49" y="2354580"/>
            <a:ext cx="2986742" cy="2512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484" y="2354580"/>
            <a:ext cx="3132692" cy="25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Optimization-Gamma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光的传输是线性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个场景里的两个光源效果是</a:t>
            </a:r>
            <a:r>
              <a:rPr lang="zh-CN" altLang="en-US" b="1" dirty="0" smtClean="0"/>
              <a:t>相加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en-US" altLang="zh-CN" dirty="0" smtClean="0"/>
              <a:t>RGB</a:t>
            </a:r>
            <a:r>
              <a:rPr lang="zh-CN" altLang="en-US" dirty="0" smtClean="0"/>
              <a:t>值大小代表光强</a:t>
            </a:r>
            <a:r>
              <a:rPr lang="en-US" altLang="zh-CN" dirty="0" smtClean="0"/>
              <a:t>(</a:t>
            </a:r>
            <a:r>
              <a:rPr lang="zh-CN" altLang="en-US" dirty="0" smtClean="0"/>
              <a:t>能量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pPr lvl="1"/>
            <a:endParaRPr lang="zh-CN" altLang="en-US" sz="28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Optimization-Gamma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69390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sRGB</a:t>
            </a:r>
            <a:r>
              <a:rPr lang="zh-CN" altLang="en-US" dirty="0" smtClean="0"/>
              <a:t>值非线性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shader</a:t>
            </a:r>
            <a:r>
              <a:rPr lang="zh-CN" altLang="en-US" dirty="0"/>
              <a:t>默认</a:t>
            </a:r>
            <a:r>
              <a:rPr lang="zh-CN" altLang="en-US" dirty="0" smtClean="0"/>
              <a:t>的输入输出都是线性的</a:t>
            </a:r>
            <a:endParaRPr lang="en-US" altLang="zh-CN" dirty="0" smtClean="0"/>
          </a:p>
          <a:p>
            <a:endParaRPr lang="en-US" altLang="zh-CN" sz="2400" dirty="0" smtClean="0">
              <a:hlinkClick r:id="rId4"/>
            </a:endParaRPr>
          </a:p>
          <a:p>
            <a:endParaRPr lang="en-US" altLang="zh-CN" sz="2400" dirty="0">
              <a:hlinkClick r:id="rId4"/>
            </a:endParaRPr>
          </a:p>
          <a:p>
            <a:endParaRPr lang="en-US" altLang="zh-CN" sz="2400" dirty="0" smtClean="0">
              <a:hlinkClick r:id="rId4"/>
            </a:endParaRPr>
          </a:p>
          <a:p>
            <a:endParaRPr lang="en-US" altLang="zh-CN" sz="2400" dirty="0" smtClean="0">
              <a:hlinkClick r:id="rId4"/>
            </a:endParaRPr>
          </a:p>
          <a:p>
            <a:endParaRPr lang="en-US" altLang="zh-CN" sz="2400" dirty="0">
              <a:hlinkClick r:id="rId4"/>
            </a:endParaRPr>
          </a:p>
          <a:p>
            <a:r>
              <a:rPr lang="en-US" altLang="zh-CN" sz="2400" dirty="0" smtClean="0">
                <a:hlinkClick r:id="rId4"/>
              </a:rPr>
              <a:t>GPU </a:t>
            </a:r>
            <a:r>
              <a:rPr lang="en-US" altLang="zh-CN" sz="2400" dirty="0">
                <a:hlinkClick r:id="rId4"/>
              </a:rPr>
              <a:t>Gems 3: Chapter 24. The Importance of Being Linear</a:t>
            </a:r>
            <a:endParaRPr lang="en-US" altLang="zh-CN" sz="2400" dirty="0"/>
          </a:p>
          <a:p>
            <a:endParaRPr lang="en-US" altLang="zh-CN" dirty="0" smtClean="0"/>
          </a:p>
          <a:p>
            <a:pPr lvl="1"/>
            <a:endParaRPr lang="zh-CN" altLang="en-US" sz="28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1026" name="Picture 2" descr="http://http.developer.nvidia.com/GPUGems3/elementLinks/24fig0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25432"/>
            <a:ext cx="2191871" cy="21360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finite 3D Head Scan by Lee Perry-Smith, licensed under a Creative Commons Attribution 3.0 Unported License (available from www.ir-ltd.net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71" y="2319618"/>
            <a:ext cx="3093844" cy="21418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Optimization-Variants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shader_feature</a:t>
            </a:r>
            <a:r>
              <a:rPr lang="en-US" altLang="zh-CN" sz="2800" dirty="0" smtClean="0"/>
              <a:t> / </a:t>
            </a:r>
            <a:r>
              <a:rPr lang="en-US" altLang="zh-CN" sz="2800" dirty="0" err="1" smtClean="0"/>
              <a:t>multi_compile</a:t>
            </a:r>
            <a:endParaRPr lang="en-US" altLang="zh-CN" sz="2800" dirty="0" smtClean="0"/>
          </a:p>
          <a:p>
            <a:r>
              <a:rPr lang="zh-CN" altLang="en-US" sz="2800" dirty="0" smtClean="0">
                <a:hlinkClick r:id="rId3"/>
              </a:rPr>
              <a:t>打造</a:t>
            </a:r>
            <a:r>
              <a:rPr lang="zh-CN" altLang="en-US" sz="2800" dirty="0">
                <a:hlinkClick r:id="rId3"/>
              </a:rPr>
              <a:t>最小版本</a:t>
            </a:r>
            <a:r>
              <a:rPr lang="en-US" altLang="zh-CN" sz="2800" dirty="0" smtClean="0">
                <a:hlinkClick r:id="rId3"/>
              </a:rPr>
              <a:t>Shader</a:t>
            </a:r>
            <a:endParaRPr lang="en-US" altLang="zh-CN" sz="2800" dirty="0" smtClean="0"/>
          </a:p>
          <a:p>
            <a:endParaRPr lang="en-US" altLang="zh-CN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762" y="129778"/>
            <a:ext cx="2666242" cy="4902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66" y="2458245"/>
            <a:ext cx="4305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TODO-FALLBACK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BRDF</a:t>
            </a:r>
            <a:r>
              <a:rPr lang="zh-CN" altLang="en-US" sz="2800" dirty="0" smtClean="0"/>
              <a:t>换回</a:t>
            </a:r>
            <a:r>
              <a:rPr lang="en-US" altLang="zh-CN" sz="2800" dirty="0" smtClean="0"/>
              <a:t>『</a:t>
            </a:r>
            <a:r>
              <a:rPr lang="zh-CN" altLang="en-US" sz="2800" dirty="0" smtClean="0"/>
              <a:t>经典模型</a:t>
            </a:r>
            <a:r>
              <a:rPr lang="en-US" altLang="zh-CN" sz="2800" dirty="0"/>
              <a:t>』</a:t>
            </a:r>
          </a:p>
          <a:p>
            <a:pPr lvl="1"/>
            <a:r>
              <a:rPr lang="en-US" altLang="zh-CN" sz="2400" dirty="0" smtClean="0"/>
              <a:t>PBR</a:t>
            </a:r>
            <a:r>
              <a:rPr lang="zh-CN" altLang="en-US" sz="2400" dirty="0" smtClean="0"/>
              <a:t>塌陷成经典做法</a:t>
            </a:r>
            <a:endParaRPr lang="en-US" altLang="zh-CN" sz="2400" dirty="0" smtClean="0"/>
          </a:p>
          <a:p>
            <a:r>
              <a:rPr lang="zh-CN" altLang="en-US" sz="2800" dirty="0" smtClean="0"/>
              <a:t>性能分级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贴图</a:t>
            </a:r>
            <a:r>
              <a:rPr lang="zh-CN" altLang="en-US" sz="2400" dirty="0" smtClean="0"/>
              <a:t>合并：如</a:t>
            </a:r>
            <a:r>
              <a:rPr lang="en-US" altLang="zh-CN" sz="2400" dirty="0" smtClean="0"/>
              <a:t>Occlusion</a:t>
            </a:r>
            <a:r>
              <a:rPr lang="zh-CN" altLang="en-US" sz="2400" dirty="0" smtClean="0"/>
              <a:t>塌陷到</a:t>
            </a:r>
            <a:r>
              <a:rPr lang="en-US" altLang="zh-CN" sz="2400" dirty="0" smtClean="0"/>
              <a:t>Albedo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选择性禁用</a:t>
            </a:r>
            <a:r>
              <a:rPr lang="en-US" altLang="zh-CN" sz="2400" dirty="0" smtClean="0"/>
              <a:t>IBL</a:t>
            </a:r>
            <a:r>
              <a:rPr lang="zh-CN" altLang="en-US" sz="2400" dirty="0" smtClean="0"/>
              <a:t>等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8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TODO-Specular AA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Toksvig</a:t>
            </a:r>
            <a:r>
              <a:rPr lang="en-US" altLang="zh-CN" sz="2800" dirty="0" smtClean="0"/>
              <a:t> map</a:t>
            </a:r>
          </a:p>
          <a:p>
            <a:pPr lvl="1"/>
            <a:r>
              <a:rPr lang="en-US" altLang="zh-CN" sz="2400" dirty="0">
                <a:hlinkClick r:id="rId3"/>
              </a:rPr>
              <a:t>http://blog.selfshadow.com/2011/07/22/specular-showdown</a:t>
            </a:r>
            <a:r>
              <a:rPr lang="en-US" altLang="zh-CN" sz="2400" dirty="0" smtClean="0">
                <a:hlinkClick r:id="rId3"/>
              </a:rPr>
              <a:t>/</a:t>
            </a:r>
            <a:endParaRPr lang="en-US" altLang="zh-CN" sz="2400" dirty="0" smtClean="0"/>
          </a:p>
          <a:p>
            <a:pPr lvl="1"/>
            <a:endParaRPr lang="zh-CN" altLang="en-US" sz="24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5" y="2579298"/>
            <a:ext cx="2483295" cy="25022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50" y="2574250"/>
            <a:ext cx="2488305" cy="250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0016"/>
            <a:ext cx="9200344" cy="5176728"/>
          </a:xfrm>
        </p:spPr>
      </p:pic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Product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About us</a:t>
            </a:r>
            <a:endParaRPr lang="zh-CN" altLang="en-US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魂</a:t>
            </a:r>
            <a:r>
              <a:rPr lang="zh-CN" altLang="en-US" dirty="0" smtClean="0"/>
              <a:t>世界 </a:t>
            </a:r>
            <a:r>
              <a:rPr lang="en-US" altLang="zh-CN" dirty="0" err="1" smtClean="0"/>
              <a:t>SoulGame</a:t>
            </a:r>
            <a:endParaRPr lang="zh-CN" altLang="en-US" dirty="0"/>
          </a:p>
          <a:p>
            <a:pPr lvl="1"/>
            <a:r>
              <a:rPr lang="zh-CN" altLang="en-US" dirty="0"/>
              <a:t>沉甸甸的游戏创新和研发经验分享</a:t>
            </a:r>
            <a:r>
              <a:rPr lang="zh-CN" altLang="en-US" dirty="0" smtClean="0"/>
              <a:t>！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5" y="2616995"/>
            <a:ext cx="21145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讨论的实质上是</a:t>
            </a:r>
            <a:r>
              <a:rPr lang="en-US" altLang="zh-CN" sz="2800" dirty="0"/>
              <a:t>Physically Based </a:t>
            </a:r>
            <a:r>
              <a:rPr lang="en-US" altLang="zh-CN" sz="2800" dirty="0" smtClean="0"/>
              <a:t>Shading</a:t>
            </a:r>
          </a:p>
          <a:p>
            <a:pPr lvl="1"/>
            <a:r>
              <a:rPr lang="zh-CN" altLang="en-US" sz="2400" dirty="0" smtClean="0"/>
              <a:t>核心：材质在真实物理环境下的反应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不</a:t>
            </a:r>
            <a:r>
              <a:rPr lang="zh-CN" altLang="en-US" sz="2400" dirty="0" smtClean="0"/>
              <a:t>考虑</a:t>
            </a:r>
            <a:r>
              <a:rPr lang="en-US" altLang="zh-CN" sz="2400" dirty="0" smtClean="0"/>
              <a:t>GI/AO/Light/Sun</a:t>
            </a:r>
            <a:r>
              <a:rPr lang="zh-CN" altLang="en-US" sz="2400" dirty="0" smtClean="0"/>
              <a:t>等</a:t>
            </a:r>
            <a:endParaRPr lang="zh-CN" altLang="en-US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83560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altLang="zh-CN" sz="1800" dirty="0"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altLang="zh-CN" sz="3300" dirty="0">
                <a:latin typeface="Calibri"/>
                <a:cs typeface="Calibri"/>
              </a:rPr>
              <a:t>www.uwa4d.com</a:t>
            </a:r>
          </a:p>
        </p:txBody>
      </p:sp>
      <p:sp>
        <p:nvSpPr>
          <p:cNvPr id="5" name="Right Triangle 4"/>
          <p:cNvSpPr/>
          <p:nvPr/>
        </p:nvSpPr>
        <p:spPr>
          <a:xfrm rot="16200000">
            <a:off x="8352289" y="4351792"/>
            <a:ext cx="804005" cy="804155"/>
          </a:xfrm>
          <a:prstGeom prst="rtTriangl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pic>
        <p:nvPicPr>
          <p:cNvPr id="8" name="Picture 7" descr="微信二维码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72" y="2545862"/>
            <a:ext cx="1568102" cy="1568102"/>
          </a:xfrm>
          <a:prstGeom prst="rect">
            <a:avLst/>
          </a:prstGeom>
        </p:spPr>
      </p:pic>
      <p:pic>
        <p:nvPicPr>
          <p:cNvPr id="6" name="Picture 5" descr="WeChat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237" y="2426459"/>
            <a:ext cx="1777705" cy="1777705"/>
          </a:xfrm>
          <a:prstGeom prst="rect">
            <a:avLst/>
          </a:prstGeom>
        </p:spPr>
      </p:pic>
      <p:pic>
        <p:nvPicPr>
          <p:cNvPr id="9" name="Picture 8" descr="white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Background-Concepts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漫反射</a:t>
            </a:r>
            <a:r>
              <a:rPr lang="en-US" altLang="zh-CN" sz="2400" dirty="0" smtClean="0"/>
              <a:t>(Diffusion) &amp; </a:t>
            </a:r>
            <a:r>
              <a:rPr lang="zh-CN" altLang="en-US" sz="2400" dirty="0" smtClean="0"/>
              <a:t>反射</a:t>
            </a:r>
            <a:r>
              <a:rPr lang="en-US" altLang="zh-CN" sz="2400" dirty="0" smtClean="0"/>
              <a:t>(Reflection)</a:t>
            </a:r>
          </a:p>
          <a:p>
            <a:r>
              <a:rPr lang="zh-CN" altLang="en-US" sz="2400" dirty="0" smtClean="0"/>
              <a:t>金属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导电材料</a:t>
            </a:r>
            <a:r>
              <a:rPr lang="en-US" altLang="zh-CN" sz="2400" dirty="0" smtClean="0"/>
              <a:t>) &amp; </a:t>
            </a:r>
            <a:r>
              <a:rPr lang="zh-CN" altLang="en-US" sz="2400" dirty="0" smtClean="0"/>
              <a:t>非金属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绝缘体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b="1" dirty="0" smtClean="0"/>
              <a:t>能量守恒</a:t>
            </a:r>
            <a:r>
              <a:rPr lang="zh-CN" altLang="en-US" sz="2400" dirty="0" smtClean="0"/>
              <a:t> 材质不会比入射光更亮</a:t>
            </a:r>
            <a:endParaRPr lang="en-US" altLang="zh-CN" sz="2400" dirty="0" smtClean="0"/>
          </a:p>
          <a:p>
            <a:r>
              <a:rPr lang="zh-CN" altLang="en-US" sz="2400" dirty="0" smtClean="0"/>
              <a:t>菲涅尔</a:t>
            </a:r>
            <a:r>
              <a:rPr lang="en-US" altLang="zh-CN" sz="2400" dirty="0" smtClean="0"/>
              <a:t>(Fresnel)</a:t>
            </a:r>
            <a:endParaRPr lang="zh-CN" altLang="en-US" sz="24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1026" name="Picture 2" descr="http://upload-images.jianshu.io/upload_images/301341-217843961a821668.png?imageMogr2/auto-orient/strip%7CimageView2/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94" y="3294529"/>
            <a:ext cx="3015288" cy="16282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-images.jianshu.io/upload_images/301341-986652b2b0685bf6.png?imageMogr2/auto-orient/strip%7CimageView2/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99" y="2423086"/>
            <a:ext cx="4615805" cy="23353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3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常见误区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用</a:t>
            </a:r>
            <a:r>
              <a:rPr lang="zh-CN" altLang="en-US" sz="2400" dirty="0" smtClean="0"/>
              <a:t>了</a:t>
            </a:r>
            <a:r>
              <a:rPr lang="en-US" altLang="zh-CN" sz="2400" dirty="0" smtClean="0"/>
              <a:t>PBR</a:t>
            </a:r>
            <a:r>
              <a:rPr lang="zh-CN" altLang="en-US" sz="2400" dirty="0" smtClean="0"/>
              <a:t>我们的画面</a:t>
            </a:r>
            <a:r>
              <a:rPr lang="zh-CN" altLang="en-US" sz="2400" dirty="0"/>
              <a:t>就</a:t>
            </a:r>
            <a:r>
              <a:rPr lang="zh-CN" altLang="en-US" sz="2400" dirty="0" smtClean="0"/>
              <a:t>会变强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PBR</a:t>
            </a:r>
            <a:r>
              <a:rPr lang="zh-CN" altLang="en-US" sz="2400" dirty="0" smtClean="0"/>
              <a:t>只能用于真实感游戏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PBR</a:t>
            </a:r>
            <a:r>
              <a:rPr lang="zh-CN" altLang="en-US" sz="2400" dirty="0" smtClean="0"/>
              <a:t>非常消耗性能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转</a:t>
            </a:r>
            <a:r>
              <a:rPr lang="en-US" altLang="zh-CN" sz="2400" dirty="0" smtClean="0"/>
              <a:t>PBR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很</a:t>
            </a:r>
            <a:r>
              <a:rPr lang="zh-CN" altLang="en-US" sz="2400" dirty="0" smtClean="0"/>
              <a:t>简单的一个事情</a:t>
            </a:r>
            <a:endParaRPr lang="en-US" altLang="zh-CN" sz="2400" dirty="0"/>
          </a:p>
          <a:p>
            <a:pPr lvl="2"/>
            <a:r>
              <a:rPr lang="zh-CN" altLang="en-US" sz="2000" dirty="0" smtClean="0"/>
              <a:t>技术只要提供一个</a:t>
            </a:r>
            <a:r>
              <a:rPr lang="en-US" altLang="zh-CN" sz="2000" dirty="0" smtClean="0"/>
              <a:t>Shader</a:t>
            </a:r>
            <a:r>
              <a:rPr lang="zh-CN" altLang="en-US" sz="2000" dirty="0" smtClean="0"/>
              <a:t>就行了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第三方软件里的就是最终效果</a:t>
            </a:r>
            <a:endParaRPr lang="zh-CN" altLang="en-US" sz="24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58" y="1488052"/>
            <a:ext cx="2696135" cy="26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0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Background-Advantages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优势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表达能力强，避免</a:t>
            </a:r>
            <a:r>
              <a:rPr lang="en-US" altLang="zh-CN" sz="2400" dirty="0" smtClean="0"/>
              <a:t>Shader</a:t>
            </a:r>
            <a:r>
              <a:rPr lang="zh-CN" altLang="en-US" sz="2400" dirty="0" smtClean="0"/>
              <a:t>爆炸 </a:t>
            </a:r>
            <a:r>
              <a:rPr lang="en-US" altLang="zh-CN" sz="2400" dirty="0" smtClean="0"/>
              <a:t>+ </a:t>
            </a:r>
            <a:r>
              <a:rPr lang="zh-CN" altLang="en-US" sz="2400" dirty="0" smtClean="0"/>
              <a:t>合并</a:t>
            </a:r>
            <a:r>
              <a:rPr lang="en-US" altLang="zh-CN" sz="2400" dirty="0" smtClean="0"/>
              <a:t>DC</a:t>
            </a:r>
          </a:p>
          <a:p>
            <a:pPr lvl="1"/>
            <a:r>
              <a:rPr lang="zh-CN" altLang="en-US" sz="2400" dirty="0" smtClean="0"/>
              <a:t>能量守恒，在不同条件下都</a:t>
            </a:r>
            <a:r>
              <a:rPr lang="zh-CN" altLang="en-US" sz="2400" b="1" dirty="0" smtClean="0"/>
              <a:t>正确</a:t>
            </a:r>
            <a:endParaRPr lang="en-US" altLang="zh-CN" sz="2400" b="1" dirty="0" smtClean="0"/>
          </a:p>
          <a:p>
            <a:pPr lvl="2"/>
            <a:r>
              <a:rPr lang="zh-CN" altLang="en-US" sz="2000" dirty="0" smtClean="0"/>
              <a:t>项目内不同场景环境下复用，甚至项目间复用资源</a:t>
            </a:r>
            <a:endParaRPr lang="en-US" altLang="zh-CN" sz="2000" dirty="0" smtClean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57" y="2924849"/>
            <a:ext cx="2961109" cy="1975877"/>
          </a:xfrm>
          <a:prstGeom prst="rect">
            <a:avLst/>
          </a:prstGeom>
        </p:spPr>
      </p:pic>
      <p:pic>
        <p:nvPicPr>
          <p:cNvPr id="2050" name="Picture 2" descr="http://upload-images.jianshu.io/upload_images/301341-a95f999167a16c17.png?imageMogr2/auto-orient/strip%7CimageView2/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21" y="3151909"/>
            <a:ext cx="4804552" cy="14201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85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Background-Advantages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优势  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IBL</a:t>
            </a:r>
            <a:r>
              <a:rPr lang="zh-CN" altLang="en-US" sz="2400" dirty="0"/>
              <a:t>提供</a:t>
            </a:r>
            <a:r>
              <a:rPr lang="zh-CN" altLang="en-US" sz="2400" dirty="0" smtClean="0"/>
              <a:t>间接</a:t>
            </a:r>
            <a:r>
              <a:rPr lang="zh-CN" altLang="en-US" sz="2400" dirty="0"/>
              <a:t>光照，最大限度模拟真实环境</a:t>
            </a:r>
            <a:r>
              <a:rPr lang="zh-CN" altLang="en-US" sz="2400" dirty="0" smtClean="0"/>
              <a:t>下光照条件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让美术更容易制作金属感</a:t>
            </a:r>
            <a:endParaRPr lang="en-US" altLang="zh-CN" sz="2000" dirty="0" smtClean="0"/>
          </a:p>
          <a:p>
            <a:pPr lvl="1"/>
            <a:r>
              <a:rPr lang="zh-CN" altLang="en-US" sz="2400" dirty="0" smtClean="0">
                <a:solidFill>
                  <a:srgbClr val="FF0000"/>
                </a:solidFill>
              </a:rPr>
              <a:t>美术的职责划分 </a:t>
            </a:r>
            <a:r>
              <a:rPr lang="zh-CN" altLang="en-US" sz="2400" b="1" dirty="0" smtClean="0"/>
              <a:t>感性</a:t>
            </a:r>
            <a:r>
              <a:rPr lang="en-US" altLang="zh-CN" sz="2400" b="1" dirty="0" smtClean="0"/>
              <a:t>=&gt;</a:t>
            </a:r>
            <a:r>
              <a:rPr lang="zh-CN" altLang="en-US" sz="2400" b="1" dirty="0" smtClean="0"/>
              <a:t>理性</a:t>
            </a:r>
            <a:endParaRPr lang="en-US" altLang="zh-CN" sz="2400" b="1" dirty="0" smtClean="0"/>
          </a:p>
          <a:p>
            <a:pPr lvl="2"/>
            <a:r>
              <a:rPr lang="zh-CN" altLang="en-US" sz="2000" dirty="0" smtClean="0"/>
              <a:t>只需要确保</a:t>
            </a:r>
            <a:r>
              <a:rPr lang="zh-CN" altLang="en-US" sz="2000" b="1" dirty="0" smtClean="0"/>
              <a:t>正确</a:t>
            </a:r>
            <a:r>
              <a:rPr lang="zh-CN" altLang="en-US" sz="2000" dirty="0" smtClean="0"/>
              <a:t>，不再需要对</a:t>
            </a:r>
            <a:r>
              <a:rPr lang="zh-CN" altLang="en-US" sz="2000" b="1" dirty="0" smtClean="0"/>
              <a:t>好看</a:t>
            </a:r>
            <a:r>
              <a:rPr lang="zh-CN" altLang="en-US" sz="2000" dirty="0" smtClean="0"/>
              <a:t>负责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制作流程进一步拆分，建模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贴图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灯光职责清晰，风格统一</a:t>
            </a:r>
            <a:endParaRPr lang="en-US" altLang="zh-CN" sz="2000" dirty="0" smtClean="0"/>
          </a:p>
          <a:p>
            <a:pPr lvl="2"/>
            <a:endParaRPr lang="zh-CN" altLang="en-US" sz="2000" dirty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5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Background-PBR vs. Non-PBR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164" y="1200150"/>
            <a:ext cx="7703671" cy="4333315"/>
          </a:xfrm>
          <a:prstGeom prst="rect">
            <a:avLst/>
          </a:prstGeom>
        </p:spPr>
      </p:pic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104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/>
          <p:cNvSpPr/>
          <p:nvPr/>
        </p:nvSpPr>
        <p:spPr>
          <a:xfrm rot="16200000">
            <a:off x="8352620" y="4352121"/>
            <a:ext cx="804005" cy="804155"/>
          </a:xfrm>
          <a:prstGeom prst="rtTriangle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Background-References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hlinkClick r:id="rId3"/>
              </a:rPr>
              <a:t>Basic Theory of Physically-based rendering</a:t>
            </a:r>
            <a:endParaRPr lang="en-US" altLang="zh-CN" sz="2400" dirty="0" smtClean="0"/>
          </a:p>
          <a:p>
            <a:r>
              <a:rPr lang="en-US" altLang="zh-CN" sz="2400" dirty="0">
                <a:hlinkClick r:id="rId4"/>
              </a:rPr>
              <a:t>Physically </a:t>
            </a:r>
            <a:r>
              <a:rPr lang="en-US" altLang="zh-CN" sz="2400" dirty="0" smtClean="0">
                <a:hlinkClick r:id="rId4"/>
              </a:rPr>
              <a:t>Based Shading in Unity</a:t>
            </a:r>
            <a:endParaRPr lang="en-US" altLang="zh-CN" sz="2400" dirty="0" smtClean="0"/>
          </a:p>
          <a:p>
            <a:r>
              <a:rPr lang="en-US" altLang="zh-CN" sz="2400" dirty="0" smtClean="0">
                <a:hlinkClick r:id="rId5"/>
              </a:rPr>
              <a:t>SIGGRAPH </a:t>
            </a:r>
            <a:r>
              <a:rPr lang="en-US" altLang="zh-CN" sz="2400" dirty="0">
                <a:hlinkClick r:id="rId5"/>
              </a:rPr>
              <a:t>2010 Course: Physically-Based Shading Models in Film and Game </a:t>
            </a:r>
            <a:r>
              <a:rPr lang="en-US" altLang="zh-CN" sz="2400" dirty="0" smtClean="0">
                <a:hlinkClick r:id="rId5"/>
              </a:rPr>
              <a:t>Production</a:t>
            </a:r>
            <a:endParaRPr lang="en-US" altLang="zh-CN" sz="2400" dirty="0" smtClean="0"/>
          </a:p>
          <a:p>
            <a:r>
              <a:rPr lang="en-US" altLang="zh-CN" sz="2400" dirty="0" err="1" smtClean="0">
                <a:hlinkClick r:id="rId6"/>
              </a:rPr>
              <a:t>Sébastien</a:t>
            </a:r>
            <a:r>
              <a:rPr lang="en-US" altLang="zh-CN" sz="2400" dirty="0" smtClean="0">
                <a:hlinkClick r:id="rId6"/>
              </a:rPr>
              <a:t> </a:t>
            </a:r>
            <a:r>
              <a:rPr lang="en-US" altLang="zh-CN" sz="2400" dirty="0" err="1" smtClean="0">
                <a:hlinkClick r:id="rId6"/>
              </a:rPr>
              <a:t>Lagarde</a:t>
            </a:r>
            <a:endParaRPr lang="en-US" altLang="zh-CN" sz="2400" dirty="0" smtClean="0"/>
          </a:p>
          <a:p>
            <a:r>
              <a:rPr lang="en-US" altLang="zh-CN" sz="2400" dirty="0" smtClean="0">
                <a:hlinkClick r:id="rId7"/>
              </a:rPr>
              <a:t>PBR </a:t>
            </a:r>
            <a:r>
              <a:rPr lang="zh-CN" altLang="en-US" sz="2400" dirty="0">
                <a:hlinkClick r:id="rId7"/>
              </a:rPr>
              <a:t>除了工作流，还有什么优势</a:t>
            </a:r>
            <a:r>
              <a:rPr lang="zh-CN" altLang="en-US" sz="2400" dirty="0" smtClean="0">
                <a:hlinkClick r:id="rId7"/>
              </a:rPr>
              <a:t>？</a:t>
            </a:r>
            <a:endParaRPr lang="en-US" altLang="zh-CN" sz="2400" dirty="0" smtClean="0"/>
          </a:p>
          <a:p>
            <a:r>
              <a:rPr lang="en-US" altLang="zh-CN" sz="2400" dirty="0">
                <a:hlinkClick r:id="rId8"/>
              </a:rPr>
              <a:t>How to Make Photorealistic PBR Materials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</p:txBody>
      </p:sp>
      <p:pic>
        <p:nvPicPr>
          <p:cNvPr id="6" name="Picture 5" descr="col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03"/>
            <a:ext cx="9144000" cy="48839"/>
          </a:xfrm>
          <a:prstGeom prst="rect">
            <a:avLst/>
          </a:prstGeom>
        </p:spPr>
      </p:pic>
      <p:pic>
        <p:nvPicPr>
          <p:cNvPr id="4" name="Picture 3" descr="white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7907">
            <a:off x="8545177" y="4710103"/>
            <a:ext cx="609994" cy="3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655</Words>
  <Application>Microsoft Macintosh PowerPoint</Application>
  <PresentationFormat>On-screen Show (16:9)</PresentationFormat>
  <Paragraphs>170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Songti SC Regular</vt:lpstr>
      <vt:lpstr>宋体</vt:lpstr>
      <vt:lpstr>Office Theme</vt:lpstr>
      <vt:lpstr>Unity PBR介绍及经验分享</vt:lpstr>
      <vt:lpstr>Outline</vt:lpstr>
      <vt:lpstr>Background</vt:lpstr>
      <vt:lpstr>Background-Concepts</vt:lpstr>
      <vt:lpstr>Background</vt:lpstr>
      <vt:lpstr>Background-Advantages</vt:lpstr>
      <vt:lpstr>Background-Advantages</vt:lpstr>
      <vt:lpstr>Background-PBR vs. Non-PBR</vt:lpstr>
      <vt:lpstr>Background-References</vt:lpstr>
      <vt:lpstr>Standard Shader</vt:lpstr>
      <vt:lpstr>Standard Shader-Files</vt:lpstr>
      <vt:lpstr>Standard Shader</vt:lpstr>
      <vt:lpstr>Standard Shader</vt:lpstr>
      <vt:lpstr>Standard Shader-Vert</vt:lpstr>
      <vt:lpstr>Standard Shader-Frag</vt:lpstr>
      <vt:lpstr>Standard Shader-UNITY_SETUP_BRDF_INPUT</vt:lpstr>
      <vt:lpstr>Standard Shader-FragmentGI</vt:lpstr>
      <vt:lpstr>Standard Shader-UnityGlobalGI</vt:lpstr>
      <vt:lpstr>Standard Shader-BRDF</vt:lpstr>
      <vt:lpstr>Standard Shader</vt:lpstr>
      <vt:lpstr>Optimization-DCC &amp; Unity</vt:lpstr>
      <vt:lpstr>Optimization-HDR Reflection Probe</vt:lpstr>
      <vt:lpstr>Optimization-Gamma</vt:lpstr>
      <vt:lpstr>Optimization-Gamma</vt:lpstr>
      <vt:lpstr>Optimization-Variants</vt:lpstr>
      <vt:lpstr>TODO-FALLBACK</vt:lpstr>
      <vt:lpstr>TODO-Specular AA</vt:lpstr>
      <vt:lpstr>Product</vt:lpstr>
      <vt:lpstr>About us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演讲课题</dc:title>
  <dc:creator>Jing di Qian</dc:creator>
  <cp:lastModifiedBy>Kanglai Qian</cp:lastModifiedBy>
  <cp:revision>144</cp:revision>
  <dcterms:created xsi:type="dcterms:W3CDTF">2015-10-26T14:44:11Z</dcterms:created>
  <dcterms:modified xsi:type="dcterms:W3CDTF">2017-03-24T22:47:54Z</dcterms:modified>
</cp:coreProperties>
</file>